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6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AA973A-0C13-DBC0-4919-DC36FDC284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34BBFE5-498E-1CB6-5069-9E5783AA0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786CD4-A241-6F59-2AD9-73F791F57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F892E8-9AA6-7FB3-F558-74FF5F93A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A7B407-4843-E8FD-2EA8-710196927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53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D29CA-D2C9-6E21-82C0-491852A0F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D8A8E4-1E97-A81A-6B3E-865038DFD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A31DA2-B816-BE14-A147-A6DB841B4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0EFB46-AE99-937F-38FD-1D26E3E7B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D2C92A-3E30-E1D0-FA8B-BFA232C65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401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903B56-4DC1-CF86-C7AF-07EFCBDFA8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B9E108-4B20-DD44-FD0F-28408A5CF5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A01FE8-D8AE-7C43-119F-D5108E13E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A09EDD-21D7-6719-9012-B5E42B341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AA73A5-ACEB-F511-C399-DB62C34B7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265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59E5C-50C4-6E0C-83C0-1F2A2C38A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32EF33-5DBE-A729-9495-C250872CC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F5165E-1F9F-1C3A-B04A-8CAE9983E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864346-EB1D-7424-2F0D-1FE4D0A57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6066CF-43B0-DAC1-8ADB-D3661D277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06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F89C58-8BCF-29D1-E194-861983F0B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9C4ED4-968D-61EC-763A-A7F57609D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71EE99-063C-2F6A-F486-3FA90464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C8EE89-60BF-637A-97CB-3A2C11B9E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DCDB14-BCD8-013E-EA9A-5572A3DA2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39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E3D241-2101-408A-8686-14556DA35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D68A00-2F39-CAF5-7869-78B555E44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F942CF-D8D0-46B7-DF05-588B065DA0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B14ED2-0BAC-481E-2BBE-50E1D293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277342-BFFA-2EB1-FBA0-03FFD2DE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2D5F55-5910-7D35-FC28-F9F8C2A9E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41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4F16E-B146-F5A6-62D2-40F15BB9C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6E1CEE-BC55-4ABF-31A4-ABAB88FFA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9D9576-76C9-FB27-D3C4-7BC04DD2E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4C9EA56-C251-0798-1048-35E4E341BC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3D40D03-1BB3-8C93-8EA3-D33E9B6D23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8B74C97-64B3-A241-E33B-7FFAD303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F1CFFE2-97EA-11BF-8864-BD3072CC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FC7391A-BB55-298B-D9BC-71D9DF353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799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3534F-2CC3-1107-E1E3-4E8B22C64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0E94D2B-BD7C-D347-7D5D-3A303B24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DDDA610-893D-6FFC-1B4B-F774119A8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071086-8B4A-BE51-9959-20C0031C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775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304DA81-2999-4666-51FD-1763965F5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E0D0C0-605A-68C5-B071-C20FDF08E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D860F7B-DCDE-CD64-A686-E59C9FACB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38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3CCAA7-4BE3-7E54-D46D-8F9723586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F29BD3-49EA-1C7B-5F5A-F93AE08A4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501569-D6A6-617B-1166-6BAA85CB1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1D2FA7-6D14-BFAE-CD28-11D5C22A4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625C91F-32BA-2BFF-9DDE-8E6B4A08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74F2DE-DD5B-AA4A-7B8B-91D3E360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175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72C45-4F0D-4B34-5B41-25D401234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9CB2F2-3641-FD9F-7A42-BD3A16920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EE21BF-B720-73A7-D20B-B1CD46344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87F268-444D-A13D-9739-F023AD073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8F40A4-64BF-E473-9611-CFDB0A30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637600-73C7-FC35-BBC8-111D40B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1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F71D8-8858-DF89-5546-FA15C0411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DA1F09-0D54-476B-C7D7-97F73FB25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002189-3EDB-3D89-6C01-94CC37249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F0DA3-2FB0-4FE2-97A1-4FA885733840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270F29-36AB-46D9-B210-C10A119F7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720456-ACA2-0BE0-09B3-B81521D3D1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16E5B-B0E5-4A84-9394-A8034208D0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7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CF734-9262-AEAA-CE6A-9A96E1534E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2722" y="154388"/>
            <a:ext cx="9144000" cy="1223272"/>
          </a:xfrm>
        </p:spPr>
        <p:txBody>
          <a:bodyPr/>
          <a:lstStyle/>
          <a:p>
            <a:r>
              <a:rPr lang="ru-RU" b="1" dirty="0"/>
              <a:t>Лекция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DDFB1BB-C40B-AF49-1919-6A4FF59C0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5678" y="1329621"/>
            <a:ext cx="11002618" cy="173934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4000" dirty="0"/>
              <a:t>ОРГАНИЗАЦИИ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4000" dirty="0"/>
              <a:t>КОРРЕКЦИОННО-РАЗВИВАЮЩЕЙ СРЕДЫ ДЛЯ ДЕТЕЙ С РАС: ПРОБЛЕМЫ И ПУТИ РЕШЕНИЯ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F17FCC04-E2D2-B698-E347-FF0177263ABD}"/>
              </a:ext>
            </a:extLst>
          </p:cNvPr>
          <p:cNvSpPr txBox="1">
            <a:spLocks/>
          </p:cNvSpPr>
          <p:nvPr/>
        </p:nvSpPr>
        <p:spPr>
          <a:xfrm>
            <a:off x="7315200" y="4094922"/>
            <a:ext cx="4668369" cy="2017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Подготовила: </a:t>
            </a: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к.п.н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., доцент Бердникова Н.А.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83DE99-436D-F98B-DDB5-22A8449A3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31" y="3061251"/>
            <a:ext cx="6878687" cy="33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1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DB757-6D1D-C55F-6590-21647D81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034" y="365125"/>
            <a:ext cx="10379765" cy="5293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Сенсорная зона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B992D2-9F9B-FA83-09BC-65F4223D8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983" y="1152939"/>
            <a:ext cx="10538791" cy="552877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Игры с прищепками («Добавь часть», «Чей хвост?», «Кто что ест?») (рис 7.), развивают не только мелкую моторику, но и активизируют познавательные процессы ребёнка с РАС. </a:t>
            </a:r>
          </a:p>
          <a:p>
            <a:r>
              <a:rPr lang="ru-RU" dirty="0"/>
              <a:t>Ребенок может подойти и самостоятельно выбрать понравившийся ему материал. </a:t>
            </a:r>
          </a:p>
          <a:p>
            <a:r>
              <a:rPr lang="ru-RU" dirty="0"/>
              <a:t>Задача педагога ненавязчиво показать принцип работы с материалом (либо, ребенок копирует работу с материалом через деятельность других детей). </a:t>
            </a:r>
          </a:p>
          <a:p>
            <a:r>
              <a:rPr lang="ru-RU" dirty="0"/>
              <a:t>Для развития мелкой моторики используются: игры с прищепками, альбом с развивающим материалом на липучках для развития мыслительных процессов и т.п. </a:t>
            </a:r>
          </a:p>
          <a:p>
            <a:r>
              <a:rPr lang="ru-RU" dirty="0"/>
              <a:t>Все материалы для сенсорного и моторного развития размещены в соответствии с их назначением. </a:t>
            </a:r>
          </a:p>
          <a:p>
            <a:r>
              <a:rPr lang="ru-RU" dirty="0"/>
              <a:t>Педагоги следят, чтобы в поле зрения ребёнка не было большого количества игрового материала, вызывающего сенсорную перегрузку детей с РАС.</a:t>
            </a:r>
          </a:p>
        </p:txBody>
      </p:sp>
    </p:spTree>
    <p:extLst>
      <p:ext uri="{BB962C8B-B14F-4D97-AF65-F5344CB8AC3E}">
        <p14:creationId xmlns:p14="http://schemas.microsoft.com/office/powerpoint/2010/main" val="1559638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D41D8-22FD-DF96-BCD5-1B0B442AF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Сенсорная зона для детей с РАС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59239D7-EF84-C6DA-4DA0-E1EAA543BA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01238"/>
            <a:ext cx="10395470" cy="452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54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2A3288-461B-2EF7-AE7D-403B2A35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130" y="365126"/>
            <a:ext cx="10558670" cy="638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Уголок тишины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49DA56-58FC-F37B-105A-7376CFE20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5" y="1371600"/>
            <a:ext cx="10836965" cy="524786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Уголок оборудован мягким диваном, мягкими модулями. Есть </a:t>
            </a:r>
            <a:r>
              <a:rPr lang="ru-RU" dirty="0" err="1"/>
              <a:t>шумопоглощающие</a:t>
            </a:r>
            <a:r>
              <a:rPr lang="ru-RU" dirty="0"/>
              <a:t> наушники (рис 8.), которые по ситуации мы обыгрываем и одеваем на ушки ребенка, можно предложить волшебное покрывало, все зависит от желания ребенка. </a:t>
            </a:r>
          </a:p>
          <a:p>
            <a:r>
              <a:rPr lang="ru-RU" dirty="0"/>
              <a:t>В уголке есть антистрессовые игрушки, цветной </a:t>
            </a:r>
            <a:r>
              <a:rPr lang="ru-RU" dirty="0" err="1"/>
              <a:t>кинестетичесикий</a:t>
            </a:r>
            <a:r>
              <a:rPr lang="ru-RU" dirty="0"/>
              <a:t> песок, гелевый бассейн, лизуны (рис 9.), мягкий пластилин,. </a:t>
            </a:r>
          </a:p>
          <a:p>
            <a:r>
              <a:rPr lang="ru-RU" dirty="0"/>
              <a:t>Некоторым детям для снятия напряжения мы предлагаем игру с сенсорными мячами, ходьбу по сенсорным дорожкам или «машину для обнимания». </a:t>
            </a:r>
          </a:p>
          <a:p>
            <a:r>
              <a:rPr lang="ru-RU" dirty="0"/>
              <a:t>Если наши воспитанники проявляют беспокойство агрессию, можем посетить с ними сенсорную комнату, в которой находится оборудование для снятие эмоционального напряжения - это «грозовая тучка» («проходя» через …грозовую тучу (</a:t>
            </a:r>
            <a:r>
              <a:rPr lang="ru-RU" dirty="0" err="1"/>
              <a:t>фибро</a:t>
            </a:r>
            <a:r>
              <a:rPr lang="ru-RU" dirty="0"/>
              <a:t> - волокна), дети расслабляются, уходит напряжение, беспокойство.</a:t>
            </a:r>
          </a:p>
        </p:txBody>
      </p:sp>
    </p:spTree>
    <p:extLst>
      <p:ext uri="{BB962C8B-B14F-4D97-AF65-F5344CB8AC3E}">
        <p14:creationId xmlns:p14="http://schemas.microsoft.com/office/powerpoint/2010/main" val="2362055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34E98-FF99-74B2-610F-5F2B0B043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Уголок тишины для детей с РАС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E677AD-018D-8487-C981-ED0E4ED38D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2800" t="60146" r="24437" b="13814"/>
          <a:stretch/>
        </p:blipFill>
        <p:spPr>
          <a:xfrm>
            <a:off x="943697" y="1461052"/>
            <a:ext cx="10545937" cy="4452730"/>
          </a:xfrm>
        </p:spPr>
      </p:pic>
    </p:spTree>
    <p:extLst>
      <p:ext uri="{BB962C8B-B14F-4D97-AF65-F5344CB8AC3E}">
        <p14:creationId xmlns:p14="http://schemas.microsoft.com/office/powerpoint/2010/main" val="1301998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B3852C-8F63-580F-ABD1-9B0E6475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582" y="365125"/>
            <a:ext cx="10469217" cy="49957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Уголок тишины для детей с РАС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75D283-7DBB-2A11-E700-E62BC6859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8" y="1123122"/>
            <a:ext cx="10976114" cy="536975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Дети с РАС (особенно младшего возраста) , могут  проявляют попытки съесть или жевать несъедобные предметы (такое поведение скорректировать достаточно сложно, в таком случае помогают: гелевые трубочки, широкие  гелевые резинки, кольца для прорезывания зубов), такие  предметы совершенно безопасны, легко обрабатываются, и ребенок не сможет их разгрызть. </a:t>
            </a:r>
          </a:p>
          <a:p>
            <a:r>
              <a:rPr lang="ru-RU" dirty="0"/>
              <a:t>Резиновые предметы можно использовать и с детьми старшего дошкольного возраста (например, для определения правой – левой руки ).</a:t>
            </a:r>
          </a:p>
          <a:p>
            <a:r>
              <a:rPr lang="ru-RU" dirty="0"/>
              <a:t> Применение сенсорных материалов уменьшает негативное отношение к занятиям, повышает усидчивость и качество занятий, этот вид деятельности очень важен для ребенка, несмотря на кажущуюся простоту, связано с тем, что специфическая память ребенка вызвана трудностями </a:t>
            </a:r>
            <a:r>
              <a:rPr lang="ru-RU" dirty="0" err="1"/>
              <a:t>контейнирования</a:t>
            </a:r>
            <a:r>
              <a:rPr lang="ru-RU" dirty="0"/>
              <a:t> накапливаемой информации. </a:t>
            </a:r>
          </a:p>
          <a:p>
            <a:r>
              <a:rPr lang="ru-RU" dirty="0"/>
              <a:t>Ребенок с РАС  не объединяет однородные качества, в его мозгу не выстраиваются ассоциации, и он не видит аналогий в различных ситуациях, чтобы противостоять этому хаосу, ребенок пытается упрощать всевозможные ситуации. </a:t>
            </a:r>
          </a:p>
          <a:p>
            <a:r>
              <a:rPr lang="ru-RU" dirty="0"/>
              <a:t>Можно присоединиться к игре ребенка, но не спрашивать, что ты делаешь, а включиться в его игру, следуя за ребенком.</a:t>
            </a:r>
          </a:p>
          <a:p>
            <a:r>
              <a:rPr lang="ru-RU" dirty="0"/>
              <a:t> После того, как вы приняты в игру и стали полноправным партнером, можете «вести ребёнка за собой» (предлагать новые речевые схемы или игровые ситуации (модели). </a:t>
            </a:r>
          </a:p>
        </p:txBody>
      </p:sp>
    </p:spTree>
    <p:extLst>
      <p:ext uri="{BB962C8B-B14F-4D97-AF65-F5344CB8AC3E}">
        <p14:creationId xmlns:p14="http://schemas.microsoft.com/office/powerpoint/2010/main" val="963025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21D10-2EF0-EE1D-95E8-0A7E02349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702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Примеры визуальных подсказок при организации пространства: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CAE939-90B1-CB68-F2A4-F9FBE61516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10748"/>
            <a:ext cx="11058939" cy="466621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Использование маленьких фотографий ребенка, символы, картинки для обозначения вещей, которыми он пользуется в группе. На стульчике, шкафчике, крючке для полотенца ребенка наклеена его любимая картинка, пиктограмма. </a:t>
            </a:r>
          </a:p>
          <a:p>
            <a:r>
              <a:rPr lang="ru-RU" dirty="0"/>
              <a:t>Обозначение определенных помещений. Например: на двери раздевалки повешена пиктограмма (5-7 лет) или картинка с изображением одевающегося / раздевающегося человечка (4-5 лет).</a:t>
            </a:r>
          </a:p>
          <a:p>
            <a:pPr marL="0" indent="0">
              <a:buNone/>
            </a:pPr>
            <a:r>
              <a:rPr lang="ru-RU" b="1" dirty="0"/>
              <a:t>ВНИМАНИЕ:</a:t>
            </a:r>
            <a:r>
              <a:rPr lang="ru-RU" dirty="0"/>
              <a:t> Активное использование в работе пиктограмм, картинок с изображением различных предметов, действий признаков дают ребенку с РАС возможность не только ориентироваться в окружающем пространстве, но и напоминают, какие социальные действия можно осуществлять в конкретном помещении. </a:t>
            </a:r>
          </a:p>
          <a:p>
            <a:pPr marL="0" indent="0">
              <a:buNone/>
            </a:pPr>
            <a:r>
              <a:rPr lang="ru-RU" dirty="0"/>
              <a:t> Опорные картинки являются сигналом для выполнения определенных социальных действий. Весь наглядный материал подбирается в соответствии с тематическим планом.</a:t>
            </a:r>
          </a:p>
        </p:txBody>
      </p:sp>
    </p:spTree>
    <p:extLst>
      <p:ext uri="{BB962C8B-B14F-4D97-AF65-F5344CB8AC3E}">
        <p14:creationId xmlns:p14="http://schemas.microsoft.com/office/powerpoint/2010/main" val="417893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66938-586E-4130-BAFE-E6D280A07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842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Организация времени с детьми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D35315-FE2E-C344-EBF8-6A0F2E39A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3548"/>
            <a:ext cx="10515600" cy="527250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Для детей с РАС большое значение имеет организация времени, это связано с тем, что в их сознании с трудом формируются временные представления, структура времени, последовательность временных событий. Таким образом, необходима работа по организации времени. </a:t>
            </a:r>
          </a:p>
          <a:p>
            <a:r>
              <a:rPr lang="ru-RU" dirty="0"/>
              <a:t>Организация времени включает упорядочивание режима дня и составление расписания занятий. Упорядочивание режима дня осуществляется путем его визуализации, наглядной демонстрации.</a:t>
            </a:r>
          </a:p>
          <a:p>
            <a:r>
              <a:rPr lang="ru-RU" dirty="0"/>
              <a:t>Визуализация осуществляется при помощи карточек, иллюстрирующих последовательность событий, происходящих в течение дня. </a:t>
            </a:r>
          </a:p>
          <a:p>
            <a:r>
              <a:rPr lang="ru-RU" dirty="0"/>
              <a:t>Выбор символов, подсказок для организации времени зависит от индивидуальных особенностей ребенка. </a:t>
            </a:r>
          </a:p>
          <a:p>
            <a:r>
              <a:rPr lang="ru-RU" dirty="0"/>
              <a:t>Благодаря таким визуальным подсказкам ребенок понимает, что нужно делать в определенный момент времени. </a:t>
            </a:r>
          </a:p>
        </p:txBody>
      </p:sp>
    </p:spTree>
    <p:extLst>
      <p:ext uri="{BB962C8B-B14F-4D97-AF65-F5344CB8AC3E}">
        <p14:creationId xmlns:p14="http://schemas.microsoft.com/office/powerpoint/2010/main" val="475610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02EC5A9-CCE1-322A-DB9C-CBBD0FCCB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13" y="1547329"/>
            <a:ext cx="9157252" cy="4863409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качестве символов для обозначения определенных событий нами используются: изображение предмета, вызывающего ассоциацию с определённым видом деятельности или режимным моментом (рис 10.).</a:t>
            </a:r>
          </a:p>
          <a:p>
            <a:r>
              <a:rPr lang="ru-RU" dirty="0"/>
              <a:t>различные предметы, символизирующие определенное событие (например, мячик может обозначать время игры, шапка- прогулку, глубокая тарелка — обед и т. д.);</a:t>
            </a:r>
          </a:p>
          <a:p>
            <a:r>
              <a:rPr lang="ru-RU" dirty="0"/>
              <a:t>фотографии (самого ребенка, выполняющего определенный вид деятельности); </a:t>
            </a:r>
          </a:p>
          <a:p>
            <a:r>
              <a:rPr lang="ru-RU" dirty="0"/>
              <a:t>рисунки, пиктограммы; </a:t>
            </a:r>
          </a:p>
          <a:p>
            <a:r>
              <a:rPr lang="ru-RU" dirty="0"/>
              <a:t>карточки с надписями; </a:t>
            </a:r>
          </a:p>
          <a:p>
            <a:r>
              <a:rPr lang="ru-RU" dirty="0"/>
              <a:t>картинки, вызывающие ассоциацию с определённым видом деятельности или режимным моментом;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9089063-3C53-A074-A403-FFBD4BAE7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Организация времени с детьми с РАС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F7BCD9-34A3-F4C4-E9B9-87152FC966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522" t="39872" r="28749" b="31279"/>
          <a:stretch/>
        </p:blipFill>
        <p:spPr>
          <a:xfrm>
            <a:off x="9105241" y="1279123"/>
            <a:ext cx="2922763" cy="22705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123EF4-7AD7-7974-0DB4-D01028BF3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982" y="3887943"/>
            <a:ext cx="2410239" cy="169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0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9CA4A-73A6-23BC-4550-6F7D13DF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251" y="149087"/>
            <a:ext cx="10429461" cy="5393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Наглядное расписание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3EDBB-6400-2D6E-8E28-AE36CC9F3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504" y="1162878"/>
            <a:ext cx="6609522" cy="5546035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Для организации деятельности ребенка в течение дня используется наглядное расписание.</a:t>
            </a:r>
          </a:p>
          <a:p>
            <a:r>
              <a:rPr lang="ru-RU" dirty="0"/>
              <a:t>Наглядное расписание находится в группе на магнитной доске или </a:t>
            </a:r>
            <a:r>
              <a:rPr lang="ru-RU" dirty="0" err="1"/>
              <a:t>коврографе</a:t>
            </a:r>
            <a:r>
              <a:rPr lang="ru-RU" dirty="0"/>
              <a:t>. </a:t>
            </a:r>
          </a:p>
          <a:p>
            <a:r>
              <a:rPr lang="ru-RU" dirty="0"/>
              <a:t>Оно представляет собой карточки, расположенные в определенной последовательности всех видов деятельности в течение всего дня. </a:t>
            </a:r>
          </a:p>
          <a:p>
            <a:r>
              <a:rPr lang="ru-RU" dirty="0"/>
              <a:t>Каждый день дети вместе с педагогом подходят к расписанию рассматривают и обговаривают каждую картинку. </a:t>
            </a:r>
          </a:p>
          <a:p>
            <a:r>
              <a:rPr lang="ru-RU" dirty="0"/>
              <a:t>Перед началом выполнения каждого последующего вида деятельности ребенку показывают картинку (пиктограмму) с соответствующим изображением так, чтобы он соотносил происходящие действия с расписанием.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3E47BB-0CD7-969C-016B-207CABFE7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6486" t="11658" r="10242" b="16321"/>
          <a:stretch/>
        </p:blipFill>
        <p:spPr>
          <a:xfrm>
            <a:off x="6698973" y="1013792"/>
            <a:ext cx="3723861" cy="26010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0190A4-901F-6BC0-C5CB-7A40302F4B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3009" y="3753308"/>
            <a:ext cx="3874801" cy="281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01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9CA4A-73A6-23BC-4550-6F7D13DF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548" y="79513"/>
            <a:ext cx="10300252" cy="8448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Наглядное расписание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3EDBB-6400-2D6E-8E28-AE36CC9F3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91" y="924339"/>
            <a:ext cx="11459817" cy="5665303"/>
          </a:xfrm>
        </p:spPr>
        <p:txBody>
          <a:bodyPr>
            <a:normAutofit/>
          </a:bodyPr>
          <a:lstStyle/>
          <a:p>
            <a:r>
              <a:rPr lang="ru-RU" dirty="0"/>
              <a:t>Перед началом выполнения каждого последующего вида деятельности ребенку показывают картинку (пиктограмму) с соответствующим изображением так, чтобы он соотносил происходящие действия с расписанием. </a:t>
            </a:r>
          </a:p>
          <a:p>
            <a:r>
              <a:rPr lang="ru-RU" dirty="0"/>
              <a:t>После выполнения каждого вида деятельности из расписания убирается соответствующая картинка. </a:t>
            </a:r>
          </a:p>
          <a:p>
            <a:r>
              <a:rPr lang="ru-RU" dirty="0"/>
              <a:t>Это необходимо для того, чтобы ребенок понял, что данный вид деятельности завершен, и можно переходить к следующему. </a:t>
            </a:r>
          </a:p>
          <a:p>
            <a:r>
              <a:rPr lang="ru-RU" dirty="0"/>
              <a:t>Благодаря визуальным подсказкам ребенок понимает, что нужно делать в определенный момент времени. </a:t>
            </a:r>
          </a:p>
          <a:p>
            <a:r>
              <a:rPr lang="ru-RU" dirty="0"/>
              <a:t>Увеличение количества заданий в расписании и их усложнение осуществляется постепенно, в зависимости от уровня развития ребенка. </a:t>
            </a:r>
          </a:p>
        </p:txBody>
      </p:sp>
    </p:spTree>
    <p:extLst>
      <p:ext uri="{BB962C8B-B14F-4D97-AF65-F5344CB8AC3E}">
        <p14:creationId xmlns:p14="http://schemas.microsoft.com/office/powerpoint/2010/main" val="3036025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8A3B7-CC27-9C49-41B4-AB6C43C0E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Цель, задачи организации КРС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B4CFA5-5737-E371-FD01-2DF7AC45C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530" y="1620078"/>
            <a:ext cx="10618304" cy="477554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Цель: организация доступной развивающей среды для развития, обучения и воспитания детей с РАС в условиях ДОУ. </a:t>
            </a:r>
          </a:p>
          <a:p>
            <a:pPr marL="0" indent="0" algn="just">
              <a:buNone/>
            </a:pPr>
            <a:r>
              <a:rPr lang="ru-RU" dirty="0"/>
              <a:t>Задачи: </a:t>
            </a:r>
          </a:p>
          <a:p>
            <a:pPr marL="514350" indent="-514350" algn="just">
              <a:buAutoNum type="arabicPeriod"/>
            </a:pPr>
            <a:r>
              <a:rPr lang="ru-RU" dirty="0"/>
              <a:t>Оказать ребенку помощь в освоении форм социального поведения, в которых может быть реализована его активность;</a:t>
            </a:r>
          </a:p>
          <a:p>
            <a:pPr marL="514350" indent="-514350" algn="just">
              <a:buAutoNum type="arabicPeriod"/>
            </a:pPr>
            <a:r>
              <a:rPr lang="ru-RU" dirty="0"/>
              <a:t>Вовлекать ребенка с РАС в развитие реальных, активных отношений с окружающим миром и в первую очередь с ближайшим окружением (родители, законные представители);</a:t>
            </a:r>
          </a:p>
          <a:p>
            <a:pPr marL="514350" indent="-514350" algn="just">
              <a:buAutoNum type="arabicPeriod"/>
            </a:pPr>
            <a:r>
              <a:rPr lang="ru-RU" dirty="0"/>
              <a:t>Осуществлять регуляцию поведения ребёнка, используя структурированную форму организации предметно – развивающей среды. </a:t>
            </a:r>
          </a:p>
        </p:txBody>
      </p:sp>
    </p:spTree>
    <p:extLst>
      <p:ext uri="{BB962C8B-B14F-4D97-AF65-F5344CB8AC3E}">
        <p14:creationId xmlns:p14="http://schemas.microsoft.com/office/powerpoint/2010/main" val="460406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9CA4A-73A6-23BC-4550-6F7D13DF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548" y="79513"/>
            <a:ext cx="10300252" cy="84482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Наглядное расписание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3EDBB-6400-2D6E-8E28-AE36CC9F3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91" y="924339"/>
            <a:ext cx="11459817" cy="5665303"/>
          </a:xfrm>
        </p:spPr>
        <p:txBody>
          <a:bodyPr>
            <a:normAutofit/>
          </a:bodyPr>
          <a:lstStyle/>
          <a:p>
            <a:r>
              <a:rPr lang="ru-RU" dirty="0"/>
              <a:t>Выполнение каждого пункта плана обязательно подкрепляем вознаграждением. Например: у ребенка есть «волшебная коробочка» в которую ребенок складывает фишки, кубики, маленькие фигурки животных, которые он получил в качестве поощрения за весь день. </a:t>
            </a:r>
          </a:p>
          <a:p>
            <a:r>
              <a:rPr lang="ru-RU" dirty="0"/>
              <a:t>Работа по организации режима дня, использование расписания помогает ребенку осознать закономерности повседневной социальной жизни, увидеть взаимосвязь между различными видами деятельности и их последовательностью. </a:t>
            </a:r>
          </a:p>
          <a:p>
            <a:r>
              <a:rPr lang="ru-RU" dirty="0"/>
              <a:t>Выполнение всех видов деятельности, включенных в расписание, обязательно! </a:t>
            </a:r>
          </a:p>
          <a:p>
            <a:r>
              <a:rPr lang="ru-RU" dirty="0"/>
              <a:t>Ребенка нужно хвалить и поощрять после каждого выполненного задания, создавать для него ситуацию успеха, это стимулирует его к дальнейшей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530166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8068A-8843-C8CE-4CB1-2C7EE52F8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Альтернативные средства коммуникации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1AF88B-6E25-3C7E-2E0F-10C13B7BA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478" y="1451113"/>
            <a:ext cx="9064487" cy="521804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коммуникационные «доски»;</a:t>
            </a:r>
          </a:p>
          <a:p>
            <a:r>
              <a:rPr lang="ru-RU" dirty="0"/>
              <a:t> коммуникационный «альбом» (рис 11.) </a:t>
            </a:r>
          </a:p>
          <a:p>
            <a:pPr marL="0" indent="0">
              <a:buNone/>
            </a:pPr>
            <a:r>
              <a:rPr lang="ru-RU" dirty="0"/>
              <a:t>Содержание коммуникативного альбома: </a:t>
            </a:r>
          </a:p>
          <a:p>
            <a:r>
              <a:rPr lang="ru-RU" dirty="0"/>
              <a:t>фотографии ребёнка и близких ему людей; </a:t>
            </a:r>
          </a:p>
          <a:p>
            <a:r>
              <a:rPr lang="ru-RU" dirty="0"/>
              <a:t>фотографии и пиктограммы с изображением </a:t>
            </a:r>
          </a:p>
          <a:p>
            <a:pPr marL="0" indent="0">
              <a:buNone/>
            </a:pPr>
            <a:r>
              <a:rPr lang="ru-RU" dirty="0"/>
              <a:t>любимых видов деятельности ребенка; </a:t>
            </a:r>
          </a:p>
          <a:p>
            <a:r>
              <a:rPr lang="ru-RU" dirty="0"/>
              <a:t>фотографии, пиктограммы, связанные с удовлетворением физиологических потребностей ребенка (напитки, еда и </a:t>
            </a:r>
            <a:r>
              <a:rPr lang="ru-RU" dirty="0" err="1"/>
              <a:t>т.д</a:t>
            </a:r>
            <a:r>
              <a:rPr lang="ru-RU" dirty="0"/>
              <a:t>); </a:t>
            </a:r>
          </a:p>
          <a:p>
            <a:r>
              <a:rPr lang="ru-RU" dirty="0"/>
              <a:t>фотографии, пиктограммы с изображением эмоций героев любимых мультфильмов; </a:t>
            </a:r>
          </a:p>
          <a:p>
            <a:r>
              <a:rPr lang="ru-RU" dirty="0"/>
              <a:t>пиктограммы. </a:t>
            </a:r>
          </a:p>
          <a:p>
            <a:r>
              <a:rPr lang="ru-RU" dirty="0"/>
              <a:t>коммуникативные таблички разного цвета: «ПОМОГИ» - красного цвета, «ДАЙ ПИТЬ, «ДАЙ ИГРУШКУ» - синего», «ОТКРОЙ ДВЕРЬ» - желтого, «САМ» - белого; </a:t>
            </a:r>
          </a:p>
          <a:p>
            <a:r>
              <a:rPr lang="ru-RU" dirty="0"/>
              <a:t>таблички с печатным текстом, которые размещаются в группе в различных зонах (для детей старшего возраста) (рис 12).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F2A45E-1D6F-FC91-42D1-52C9248344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881" t="39928" r="25733" b="30512"/>
          <a:stretch/>
        </p:blipFill>
        <p:spPr>
          <a:xfrm>
            <a:off x="6423993" y="1292087"/>
            <a:ext cx="4929807" cy="234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18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58AEF-B6AF-D6FA-64B4-824652F7E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790" y="365125"/>
            <a:ext cx="10340009" cy="777875"/>
          </a:xfrm>
        </p:spPr>
        <p:txBody>
          <a:bodyPr/>
          <a:lstStyle/>
          <a:p>
            <a:r>
              <a:rPr lang="ru-RU" dirty="0"/>
              <a:t>Социально-поведенческие подсказки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7F0644-85AF-BAD4-502F-BF1FB1CCD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92" y="1242391"/>
            <a:ext cx="9601200" cy="5486400"/>
          </a:xfrm>
        </p:spPr>
        <p:txBody>
          <a:bodyPr>
            <a:normAutofit/>
          </a:bodyPr>
          <a:lstStyle/>
          <a:p>
            <a:r>
              <a:rPr lang="ru-RU" dirty="0"/>
              <a:t>Иллюстрированные правила поведения (правила поведения иллюстрируются при помощи наглядных изображений тех действий, которые можно и нельзя делать в детском саду; детям нравится петь и мы поем песенку «Что такое можно и нельзя»; это привлекает внимание ребенка, и облегчает дальнейшую работу).</a:t>
            </a:r>
          </a:p>
          <a:p>
            <a:r>
              <a:rPr lang="ru-RU" dirty="0"/>
              <a:t> Серии картинок, иллюстрирующие алгоритм социальных действий. (раздевание-одевание, прием пищи, мытье рук и др.) На шкафчиках детей расположены картинки или пиктограммы с последовательностью процесса одевания на прогулку. Дети младшего возраста опираются на картинки (рис 13.), дети старшего возраста ориентируются с помощью пиктограмм и печатных слов.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359849-9CEA-F2A5-EBC2-CAF44CA9AF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804" t="30358" r="46114" b="7494"/>
          <a:stretch/>
        </p:blipFill>
        <p:spPr>
          <a:xfrm>
            <a:off x="9929192" y="1232452"/>
            <a:ext cx="1838739" cy="438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6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A61C19-94DE-A802-381B-0685CC195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365125"/>
            <a:ext cx="10310191" cy="658605"/>
          </a:xfrm>
        </p:spPr>
        <p:txBody>
          <a:bodyPr>
            <a:normAutofit fontScale="90000"/>
          </a:bodyPr>
          <a:lstStyle/>
          <a:p>
            <a:r>
              <a:rPr lang="ru-RU" dirty="0"/>
              <a:t>Социально-поведенческие подсказки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7507EB-48C7-EB69-2E8A-4F9E16860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023730"/>
            <a:ext cx="10310192" cy="515323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Дети с РАС не умеют ждать, не понимают значение «не сейчас», «потом». </a:t>
            </a:r>
          </a:p>
          <a:p>
            <a:r>
              <a:rPr lang="ru-RU" dirty="0"/>
              <a:t>В этом случае помогают песочные, гелевые часы. С опорой на такие часы ребенок начинает понимать сколько времени займёт занятие. Это дисциплинирует его, снимает напряжение. </a:t>
            </a:r>
          </a:p>
          <a:p>
            <a:r>
              <a:rPr lang="ru-RU" dirty="0"/>
              <a:t>Детей с РАС привлекают ритмичные музыкальные композиции с повторяющимися словами, действиями. Такие как </a:t>
            </a:r>
            <a:r>
              <a:rPr lang="ru-RU" dirty="0" err="1"/>
              <a:t>логоритмические</a:t>
            </a:r>
            <a:r>
              <a:rPr lang="ru-RU" dirty="0"/>
              <a:t> песенки, которые позволяют ребенку быстро запомнить и воспроизвести понравившийся текст. </a:t>
            </a:r>
          </a:p>
          <a:p>
            <a:r>
              <a:rPr lang="ru-RU" dirty="0"/>
              <a:t>В работе  с детьми с РАС  можно использовать: картотека аудио песенок, картотека пальчиковых игр и упражнений с использованием различных предметов (</a:t>
            </a:r>
            <a:r>
              <a:rPr lang="ru-RU" dirty="0" err="1"/>
              <a:t>суджок</a:t>
            </a:r>
            <a:r>
              <a:rPr lang="ru-RU" dirty="0"/>
              <a:t>, колючие мячи, палочки, грецкий орех и </a:t>
            </a:r>
            <a:r>
              <a:rPr lang="ru-RU" dirty="0" err="1"/>
              <a:t>др</a:t>
            </a:r>
            <a:r>
              <a:rPr lang="ru-RU" dirty="0"/>
              <a:t>). </a:t>
            </a:r>
          </a:p>
          <a:p>
            <a:r>
              <a:rPr lang="ru-RU" dirty="0"/>
              <a:t>Данные упражнения развивают не только речь, но и мелкую моторику, чувство ритма, память, внимание, оказывают положительное воздействие на эмоциональный фон воспитанников. </a:t>
            </a:r>
          </a:p>
        </p:txBody>
      </p:sp>
    </p:spTree>
    <p:extLst>
      <p:ext uri="{BB962C8B-B14F-4D97-AF65-F5344CB8AC3E}">
        <p14:creationId xmlns:p14="http://schemas.microsoft.com/office/powerpoint/2010/main" val="2633091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AE9C3-D181-2EC6-8136-FED1E0905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Список используемой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E18802-9299-99A5-687B-39DF7C42D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435" y="1451113"/>
            <a:ext cx="10608365" cy="472585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1. </a:t>
            </a:r>
            <a:r>
              <a:rPr lang="ru-RU" dirty="0" err="1"/>
              <a:t>Баряева</a:t>
            </a:r>
            <a:r>
              <a:rPr lang="ru-RU" dirty="0"/>
              <a:t> Л. Б., </a:t>
            </a:r>
            <a:r>
              <a:rPr lang="ru-RU" dirty="0" err="1"/>
              <a:t>Гаврилушкина</a:t>
            </a:r>
            <a:r>
              <a:rPr lang="ru-RU" dirty="0"/>
              <a:t> О. П., Зарин А., Соколова Н.Д. Программа воспитания и обучения дошкольников с интеллектуальной недостаточностью. — 2-е изд., </a:t>
            </a:r>
            <a:r>
              <a:rPr lang="ru-RU" dirty="0" err="1"/>
              <a:t>перераб</a:t>
            </a:r>
            <a:r>
              <a:rPr lang="ru-RU" dirty="0"/>
              <a:t>. И доп. - .: 2009 КАРО, 2009. – 272 с. </a:t>
            </a: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dirty="0" err="1"/>
              <a:t>Ихсанова</a:t>
            </a:r>
            <a:r>
              <a:rPr lang="ru-RU" dirty="0"/>
              <a:t> С.В. Система </a:t>
            </a:r>
            <a:r>
              <a:rPr lang="ru-RU" dirty="0" err="1"/>
              <a:t>диагностико</a:t>
            </a:r>
            <a:r>
              <a:rPr lang="ru-RU" dirty="0"/>
              <a:t>-коррекционной работы с аутичными дошкольниками, - СПб, ;ООО «ИЗДАТЕЛЬСТВО «ДЕТСТВОПРЕСС»,2019.-208с </a:t>
            </a:r>
          </a:p>
          <a:p>
            <a:pPr marL="0" indent="0">
              <a:buNone/>
            </a:pPr>
            <a:r>
              <a:rPr lang="ru-RU" dirty="0"/>
              <a:t>3. Левченко И.Ю., Психологическая помощь семье, воспитывающей ребенка с отклонениями в развитии: метод. пособие / </a:t>
            </a:r>
            <a:r>
              <a:rPr lang="ru-RU" dirty="0" err="1"/>
              <a:t>И.Ю.Левченко</a:t>
            </a:r>
            <a:r>
              <a:rPr lang="ru-RU" dirty="0"/>
              <a:t>, </a:t>
            </a:r>
            <a:r>
              <a:rPr lang="ru-RU" dirty="0" err="1"/>
              <a:t>В.В.Ткачева</a:t>
            </a:r>
            <a:r>
              <a:rPr lang="ru-RU" dirty="0"/>
              <a:t>. – М.: Просвещение, 2008. – 239с. 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dirty="0" err="1"/>
              <a:t>Мамайчук</a:t>
            </a:r>
            <a:r>
              <a:rPr lang="ru-RU" dirty="0"/>
              <a:t> И.И., </a:t>
            </a:r>
            <a:r>
              <a:rPr lang="ru-RU" dirty="0" err="1"/>
              <a:t>Психокоррекционные</a:t>
            </a:r>
            <a:r>
              <a:rPr lang="ru-RU" dirty="0"/>
              <a:t> технологии для детей с проблемами в развитии. – СПб.: Речь, 2004. – 400с.</a:t>
            </a:r>
          </a:p>
          <a:p>
            <a:pPr marL="0" indent="0">
              <a:buNone/>
            </a:pPr>
            <a:r>
              <a:rPr lang="ru-RU" dirty="0"/>
              <a:t>5. Основы специальной психологии: Учеб. пособие для студ. Сред. Пед. Учеб. заведений / </a:t>
            </a:r>
            <a:r>
              <a:rPr lang="ru-RU" dirty="0" err="1"/>
              <a:t>Л.В.Кузнецова</a:t>
            </a:r>
            <a:r>
              <a:rPr lang="ru-RU" dirty="0"/>
              <a:t>, </a:t>
            </a:r>
            <a:r>
              <a:rPr lang="ru-RU" dirty="0" err="1"/>
              <a:t>Л.И.Переслени</a:t>
            </a:r>
            <a:r>
              <a:rPr lang="ru-RU" dirty="0"/>
              <a:t>, </a:t>
            </a:r>
            <a:r>
              <a:rPr lang="ru-RU" dirty="0" err="1"/>
              <a:t>Л.И.Солнцева</a:t>
            </a:r>
            <a:r>
              <a:rPr lang="ru-RU" dirty="0"/>
              <a:t> и др.; Под ред. </a:t>
            </a:r>
            <a:r>
              <a:rPr lang="ru-RU" dirty="0" err="1"/>
              <a:t>Л.В.Кузнецовой</a:t>
            </a:r>
            <a:r>
              <a:rPr lang="ru-RU" dirty="0"/>
              <a:t>. – М.: Издательский центр «Академия», 2003. – 480 с. </a:t>
            </a:r>
          </a:p>
          <a:p>
            <a:pPr marL="0" indent="0">
              <a:buNone/>
            </a:pPr>
            <a:r>
              <a:rPr lang="ru-RU" dirty="0"/>
              <a:t>6. </a:t>
            </a:r>
            <a:r>
              <a:rPr lang="ru-RU" dirty="0" err="1"/>
              <a:t>Стребелева</a:t>
            </a:r>
            <a:r>
              <a:rPr lang="ru-RU" dirty="0"/>
              <a:t> Е.А., Формирование мышления у детей с отклонениями в развитии: Кн. Для педагога-дефектолога. – М.: </a:t>
            </a:r>
            <a:r>
              <a:rPr lang="ru-RU" dirty="0" err="1"/>
              <a:t>Гуманит</a:t>
            </a:r>
            <a:r>
              <a:rPr lang="ru-RU" dirty="0"/>
              <a:t>. Изд. Центр ВЛАДОС, 2001. – 184с.: ил. – (</a:t>
            </a:r>
            <a:r>
              <a:rPr lang="ru-RU" dirty="0" err="1"/>
              <a:t>Корреционная</a:t>
            </a:r>
            <a:r>
              <a:rPr lang="ru-RU" dirty="0"/>
              <a:t> педагогика). </a:t>
            </a:r>
          </a:p>
          <a:p>
            <a:pPr marL="0" indent="0">
              <a:buNone/>
            </a:pPr>
            <a:r>
              <a:rPr lang="ru-RU" dirty="0"/>
              <a:t>7. Распоряжение правительства ХМАО-Югры от 05.05.2017 №261-рп «О Концепции комплексного сопровождения людей с расстройствами аутического спектра и другими ментальными нарушениями в Ханты-Мансийском автономном округе - Югре до 2020 года». </a:t>
            </a:r>
          </a:p>
          <a:p>
            <a:pPr marL="0" indent="0">
              <a:buNone/>
            </a:pPr>
            <a:r>
              <a:rPr lang="ru-RU" dirty="0"/>
              <a:t>8. Федеральный Закон «Об образовании в Российской Федерации» от 29.12.2012 №273-ФЗ.</a:t>
            </a:r>
          </a:p>
        </p:txBody>
      </p:sp>
    </p:spTree>
    <p:extLst>
      <p:ext uri="{BB962C8B-B14F-4D97-AF65-F5344CB8AC3E}">
        <p14:creationId xmlns:p14="http://schemas.microsoft.com/office/powerpoint/2010/main" val="81894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6B0B7B-4CE5-1452-6A92-8209CF837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Понятие «Расстройство аутистического спектра»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33AEF2-FDC8-3503-731B-A1A2E7303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Расстройство аутистического спектра – это нарушение психического развития, которое характеризуется постоянным дефицитом, способности инициировать и поддерживать взаимное социальное взаимодействие и социальную коммуникацию, а также рядом ограниченных, повторяющихся и негибких схем поведения и интересов.</a:t>
            </a:r>
          </a:p>
          <a:p>
            <a:r>
              <a:rPr lang="ru-RU" dirty="0"/>
              <a:t>Особенно ярко это серьёзное нарушение проявляется при социальном взаимодействии с окружающими людьми, нарушении социальных взаимодействий, нарушении взаимной коммуникации, стереотипном поведении, в эмоционально-волевой сфере, в развитии речи и 4 всех психических процессов. </a:t>
            </a:r>
          </a:p>
          <a:p>
            <a:r>
              <a:rPr lang="ru-RU" dirty="0"/>
              <a:t>Дети с РАС нуждаются в постоянной </a:t>
            </a:r>
            <a:r>
              <a:rPr lang="ru-RU" dirty="0" err="1"/>
              <a:t>психологопедагогической</a:t>
            </a:r>
            <a:r>
              <a:rPr lang="ru-RU" dirty="0"/>
              <a:t> поддержке.</a:t>
            </a:r>
          </a:p>
        </p:txBody>
      </p:sp>
    </p:spTree>
    <p:extLst>
      <p:ext uri="{BB962C8B-B14F-4D97-AF65-F5344CB8AC3E}">
        <p14:creationId xmlns:p14="http://schemas.microsoft.com/office/powerpoint/2010/main" val="424864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52784-4B6D-EE9B-B6FA-EBE1969F3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Организация пространства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8C449D-EDFD-F257-B0E1-02C549AA2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8861"/>
            <a:ext cx="10949609" cy="448254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Пространство, организованное для работы с детьми с РАС, </a:t>
            </a:r>
            <a:r>
              <a:rPr lang="ru-RU" b="1" dirty="0"/>
              <a:t>характеризуется: </a:t>
            </a:r>
          </a:p>
          <a:p>
            <a:r>
              <a:rPr lang="ru-RU" dirty="0"/>
              <a:t>привлекательностью; </a:t>
            </a:r>
          </a:p>
          <a:p>
            <a:r>
              <a:rPr lang="ru-RU" dirty="0"/>
              <a:t>упорядоченностью и постоянством; </a:t>
            </a:r>
          </a:p>
          <a:p>
            <a:r>
              <a:rPr lang="ru-RU" dirty="0"/>
              <a:t>функциональностью; </a:t>
            </a:r>
          </a:p>
          <a:p>
            <a:r>
              <a:rPr lang="ru-RU" dirty="0"/>
              <a:t>немногочисленностью; </a:t>
            </a:r>
          </a:p>
          <a:p>
            <a:r>
              <a:rPr lang="ru-RU" dirty="0"/>
              <a:t>единством игрового пространства в группе (один ковер, рабочий стол и др.), но в то же время зонированием (маленькие коврики, ширмы, мягкие модули и др.).</a:t>
            </a:r>
          </a:p>
        </p:txBody>
      </p:sp>
    </p:spTree>
    <p:extLst>
      <p:ext uri="{BB962C8B-B14F-4D97-AF65-F5344CB8AC3E}">
        <p14:creationId xmlns:p14="http://schemas.microsoft.com/office/powerpoint/2010/main" val="144084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50A66-65A7-221C-ADE0-6F45CB640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Организация пространства для детей с РАС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E0A92-0612-DEA7-CF14-B35EB8AE7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Пространство, организованное в группе, должно обязательно учитывать интересы и потребности ребенка с РАС. </a:t>
            </a:r>
          </a:p>
          <a:p>
            <a:r>
              <a:rPr lang="ru-RU" dirty="0"/>
              <a:t>Оформленное помещение должно быть для него привлекательным. </a:t>
            </a:r>
          </a:p>
          <a:p>
            <a:r>
              <a:rPr lang="ru-RU" dirty="0"/>
              <a:t>Среди оборудования и материалов, доступных для ребенка с РАС, находятся его любимые игрушки, предметы (животные, конструктор ЛЕГО, машинки кубики и т.д.).</a:t>
            </a:r>
          </a:p>
          <a:p>
            <a:r>
              <a:rPr lang="ru-RU" dirty="0"/>
              <a:t>Пространство группы, условно разделено на зоны. </a:t>
            </a:r>
          </a:p>
          <a:p>
            <a:r>
              <a:rPr lang="ru-RU" dirty="0"/>
              <a:t>Зоны оборудованы в соответствии с их функциональным назначением. (игровая, сенсорная зона, зона психологической разгрузки (уголок тишины). </a:t>
            </a:r>
          </a:p>
          <a:p>
            <a:r>
              <a:rPr lang="ru-RU" dirty="0"/>
              <a:t>Пространство группы организовано таким образом, чтобы ребёнок мог достаточно свободно перемещаться, располагаться для игр с игрушками, отдыхать. </a:t>
            </a:r>
          </a:p>
        </p:txBody>
      </p:sp>
    </p:spTree>
    <p:extLst>
      <p:ext uri="{BB962C8B-B14F-4D97-AF65-F5344CB8AC3E}">
        <p14:creationId xmlns:p14="http://schemas.microsoft.com/office/powerpoint/2010/main" val="1238362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203B0-0330-62EC-BBE7-78E1F21D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457" y="118895"/>
            <a:ext cx="10817086" cy="5890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Игровая зона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D84D9C-FA4B-8178-3B81-30ACEE79D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2" y="874643"/>
            <a:ext cx="11439938" cy="5774635"/>
          </a:xfrm>
        </p:spPr>
        <p:txBody>
          <a:bodyPr>
            <a:normAutofit/>
          </a:bodyPr>
          <a:lstStyle/>
          <a:p>
            <a:r>
              <a:rPr lang="ru-RU" dirty="0"/>
              <a:t>Игровая зона помогает располагает к взаимодействию с другими детьми и педагогом. </a:t>
            </a:r>
          </a:p>
          <a:p>
            <a:r>
              <a:rPr lang="ru-RU" dirty="0"/>
              <a:t>Примерный перечень игрового оборудования: игрушки для конструирования, механические заводные, музыкальные кнопочные игрушки; игровые материалы для подвижных игр; настольные и дидактические игры, игровые мини-зоны: «Парикмахерская», «Больница» (рис1.), «Кухня» (рис2.), «Дом», «Железная дорога» (рис3) создать постройки из конструктора. </a:t>
            </a:r>
          </a:p>
          <a:p>
            <a:r>
              <a:rPr lang="ru-RU" dirty="0"/>
              <a:t>В предметно-развивающую среду включены наборы муляжей, крупные и мелкие игрушки по темам, кубики, пирамидки, матрёшки и настольные игры. </a:t>
            </a:r>
          </a:p>
          <a:p>
            <a:r>
              <a:rPr lang="ru-RU" dirty="0"/>
              <a:t>Каждой игре определено постоянное место в группе (на полке) для удобства использования детьми и наведения порядка.</a:t>
            </a:r>
          </a:p>
        </p:txBody>
      </p:sp>
    </p:spTree>
    <p:extLst>
      <p:ext uri="{BB962C8B-B14F-4D97-AF65-F5344CB8AC3E}">
        <p14:creationId xmlns:p14="http://schemas.microsoft.com/office/powerpoint/2010/main" val="3917737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35C05C2-2EE0-9700-E2F7-183B625770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774" r="4212"/>
          <a:stretch/>
        </p:blipFill>
        <p:spPr>
          <a:xfrm>
            <a:off x="708991" y="1476143"/>
            <a:ext cx="10644809" cy="5103561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0235F99-7627-C8E9-9F4F-1B9592316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790" y="365126"/>
            <a:ext cx="10340009" cy="87726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Игровая зона для детей с РАС</a:t>
            </a:r>
          </a:p>
        </p:txBody>
      </p:sp>
    </p:spTree>
    <p:extLst>
      <p:ext uri="{BB962C8B-B14F-4D97-AF65-F5344CB8AC3E}">
        <p14:creationId xmlns:p14="http://schemas.microsoft.com/office/powerpoint/2010/main" val="1535900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DB757-6D1D-C55F-6590-21647D81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216" y="365125"/>
            <a:ext cx="10409583" cy="56915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Сенсорная зона для детей с РАС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B992D2-9F9B-FA83-09BC-65F4223D8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043" y="934278"/>
            <a:ext cx="11290853" cy="524268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для развития сенсорных эталонов рекомендуется использовать  мелкие и крупные цветные детали (рис.4)</a:t>
            </a:r>
          </a:p>
          <a:p>
            <a:r>
              <a:rPr lang="ru-RU" dirty="0"/>
              <a:t>для развития моторных навыков можно использовать тренажеры для развития движений рук и ног (рис 5.). </a:t>
            </a:r>
          </a:p>
          <a:p>
            <a:r>
              <a:rPr lang="ru-RU" dirty="0"/>
              <a:t>тренажеры на развитие межполушарного взаимодействия (межполушарные доски, альбом для упражнений, рабочие тетради) (рис 6.)– данный материал используется для детей любого возраста. </a:t>
            </a:r>
          </a:p>
          <a:p>
            <a:r>
              <a:rPr lang="ru-RU" dirty="0"/>
              <a:t>Приемы работы с материалом зависят от индивидуальных особенностей ребенка. Например: к скоординированной работе рук можем добавить логопедические упражнения (отработка: дыхания, автоматизация звука, дифференциация слогов «</a:t>
            </a:r>
            <a:r>
              <a:rPr lang="ru-RU" dirty="0" err="1"/>
              <a:t>са</a:t>
            </a:r>
            <a:r>
              <a:rPr lang="ru-RU" dirty="0"/>
              <a:t>-за» и т.п).</a:t>
            </a:r>
          </a:p>
          <a:p>
            <a:r>
              <a:rPr lang="ru-RU" dirty="0"/>
              <a:t> Ребенка с РАС привлекает открывание всевозможных баночек, пересыпание монеток или фасоли, выкладывание геометрических вкладышей. </a:t>
            </a:r>
          </a:p>
          <a:p>
            <a:r>
              <a:rPr lang="ru-RU" dirty="0"/>
              <a:t>Есть наборы пуговиц, разноцветные скрепки, разноцветные </a:t>
            </a:r>
            <a:r>
              <a:rPr lang="ru-RU" dirty="0" err="1"/>
              <a:t>резиночки</a:t>
            </a:r>
            <a:r>
              <a:rPr lang="ru-RU" dirty="0"/>
              <a:t>-«колечки», сухие бассейны с различными наполнителями (крупы),. </a:t>
            </a:r>
          </a:p>
        </p:txBody>
      </p:sp>
    </p:spTree>
    <p:extLst>
      <p:ext uri="{BB962C8B-B14F-4D97-AF65-F5344CB8AC3E}">
        <p14:creationId xmlns:p14="http://schemas.microsoft.com/office/powerpoint/2010/main" val="1134869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BB31F-4088-30E5-99B7-2D9FE7FBA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Сенсорная зона для детей с РАС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9A20C9E9-6DE8-0CB7-F361-AF30A848B9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2558" t="55578" r="16185" b="22265"/>
          <a:stretch/>
        </p:blipFill>
        <p:spPr>
          <a:xfrm>
            <a:off x="838200" y="1864236"/>
            <a:ext cx="10969487" cy="3129528"/>
          </a:xfrm>
        </p:spPr>
      </p:pic>
    </p:spTree>
    <p:extLst>
      <p:ext uri="{BB962C8B-B14F-4D97-AF65-F5344CB8AC3E}">
        <p14:creationId xmlns:p14="http://schemas.microsoft.com/office/powerpoint/2010/main" val="16741989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2421</Words>
  <Application>Microsoft Office PowerPoint</Application>
  <PresentationFormat>Широкоэкранный</PresentationFormat>
  <Paragraphs>129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Лекция</vt:lpstr>
      <vt:lpstr>Цель, задачи организации КРС для детей с РАС</vt:lpstr>
      <vt:lpstr>Понятие «Расстройство аутистического спектра» </vt:lpstr>
      <vt:lpstr>Организация пространства для детей с РАС</vt:lpstr>
      <vt:lpstr>Организация пространства для детей с РАС</vt:lpstr>
      <vt:lpstr>Игровая зона для детей с РАС</vt:lpstr>
      <vt:lpstr>Игровая зона для детей с РАС</vt:lpstr>
      <vt:lpstr>Сенсорная зона для детей с РАС</vt:lpstr>
      <vt:lpstr>Сенсорная зона для детей с РАС</vt:lpstr>
      <vt:lpstr>Сенсорная зона для детей с РАС</vt:lpstr>
      <vt:lpstr>Сенсорная зона для детей с РАС</vt:lpstr>
      <vt:lpstr>Уголок тишины для детей с РАС</vt:lpstr>
      <vt:lpstr>Уголок тишины для детей с РАС</vt:lpstr>
      <vt:lpstr>Уголок тишины для детей с РАС</vt:lpstr>
      <vt:lpstr>Примеры визуальных подсказок при организации пространства:</vt:lpstr>
      <vt:lpstr>Организация времени с детьми с РАС</vt:lpstr>
      <vt:lpstr>Организация времени с детьми с РАС</vt:lpstr>
      <vt:lpstr>Наглядное расписание</vt:lpstr>
      <vt:lpstr>Наглядное расписание</vt:lpstr>
      <vt:lpstr>Наглядное расписание</vt:lpstr>
      <vt:lpstr>Альтернативные средства коммуникации </vt:lpstr>
      <vt:lpstr>Социально-поведенческие подсказки</vt:lpstr>
      <vt:lpstr>Социально-поведенческие подсказки</vt:lpstr>
      <vt:lpstr>Список используемой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 Бердникова</dc:creator>
  <cp:lastModifiedBy>Наталья Бердникова</cp:lastModifiedBy>
  <cp:revision>3</cp:revision>
  <dcterms:created xsi:type="dcterms:W3CDTF">2024-09-16T13:55:48Z</dcterms:created>
  <dcterms:modified xsi:type="dcterms:W3CDTF">2024-09-17T21:32:07Z</dcterms:modified>
</cp:coreProperties>
</file>